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4" r:id="rId3"/>
    <p:sldId id="265" r:id="rId4"/>
    <p:sldId id="267" r:id="rId5"/>
    <p:sldId id="271" r:id="rId6"/>
    <p:sldId id="268" r:id="rId7"/>
    <p:sldId id="269" r:id="rId8"/>
    <p:sldId id="27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87779" autoAdjust="0"/>
  </p:normalViewPr>
  <p:slideViewPr>
    <p:cSldViewPr snapToGrid="0">
      <p:cViewPr varScale="1">
        <p:scale>
          <a:sx n="100" d="100"/>
          <a:sy n="100" d="100"/>
        </p:scale>
        <p:origin x="876"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rebecca.rushforth\OneDrive%20-%20Met%20Office\Useful\Presentations\explorationNov22\comparanda-trimmed.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Snapstart vs without Snapstart</a:t>
            </a:r>
          </a:p>
        </c:rich>
      </c:tx>
      <c:layout>
        <c:manualLayout>
          <c:xMode val="edge"/>
          <c:yMode val="edge"/>
          <c:x val="0.36380002023627483"/>
          <c:y val="0.26882963125888376"/>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'comparanda-trimmed'!$B$1</c:f>
              <c:strCache>
                <c:ptCount val="1"/>
                <c:pt idx="0">
                  <c:v>snapBilled</c:v>
                </c:pt>
              </c:strCache>
            </c:strRef>
          </c:tx>
          <c:spPr>
            <a:ln w="28575" cap="rnd">
              <a:solidFill>
                <a:schemeClr val="accent1"/>
              </a:solidFill>
              <a:round/>
            </a:ln>
            <a:effectLst/>
          </c:spPr>
          <c:marker>
            <c:symbol val="none"/>
          </c:marker>
          <c:val>
            <c:numRef>
              <c:f>'comparanda-trimmed'!$B$2:$B$136</c:f>
              <c:numCache>
                <c:formatCode>General</c:formatCode>
                <c:ptCount val="135"/>
                <c:pt idx="0">
                  <c:v>229</c:v>
                </c:pt>
                <c:pt idx="1">
                  <c:v>158</c:v>
                </c:pt>
                <c:pt idx="2">
                  <c:v>223</c:v>
                </c:pt>
                <c:pt idx="3">
                  <c:v>205</c:v>
                </c:pt>
                <c:pt idx="4">
                  <c:v>155</c:v>
                </c:pt>
                <c:pt idx="5">
                  <c:v>164</c:v>
                </c:pt>
                <c:pt idx="6">
                  <c:v>163</c:v>
                </c:pt>
                <c:pt idx="7">
                  <c:v>160</c:v>
                </c:pt>
                <c:pt idx="8">
                  <c:v>201</c:v>
                </c:pt>
                <c:pt idx="9">
                  <c:v>181</c:v>
                </c:pt>
                <c:pt idx="10">
                  <c:v>202</c:v>
                </c:pt>
                <c:pt idx="11">
                  <c:v>210</c:v>
                </c:pt>
                <c:pt idx="12">
                  <c:v>214</c:v>
                </c:pt>
                <c:pt idx="13">
                  <c:v>209</c:v>
                </c:pt>
                <c:pt idx="14">
                  <c:v>195</c:v>
                </c:pt>
                <c:pt idx="15">
                  <c:v>214</c:v>
                </c:pt>
                <c:pt idx="16">
                  <c:v>237</c:v>
                </c:pt>
                <c:pt idx="17">
                  <c:v>242</c:v>
                </c:pt>
                <c:pt idx="18">
                  <c:v>206</c:v>
                </c:pt>
                <c:pt idx="19">
                  <c:v>245</c:v>
                </c:pt>
                <c:pt idx="20">
                  <c:v>236</c:v>
                </c:pt>
                <c:pt idx="21">
                  <c:v>251</c:v>
                </c:pt>
                <c:pt idx="22">
                  <c:v>219</c:v>
                </c:pt>
                <c:pt idx="23">
                  <c:v>306</c:v>
                </c:pt>
                <c:pt idx="24">
                  <c:v>209</c:v>
                </c:pt>
                <c:pt idx="25">
                  <c:v>195</c:v>
                </c:pt>
                <c:pt idx="26">
                  <c:v>199</c:v>
                </c:pt>
                <c:pt idx="27">
                  <c:v>195</c:v>
                </c:pt>
                <c:pt idx="28">
                  <c:v>207</c:v>
                </c:pt>
                <c:pt idx="29">
                  <c:v>210</c:v>
                </c:pt>
                <c:pt idx="30">
                  <c:v>206</c:v>
                </c:pt>
                <c:pt idx="31">
                  <c:v>242</c:v>
                </c:pt>
                <c:pt idx="32">
                  <c:v>213</c:v>
                </c:pt>
                <c:pt idx="33">
                  <c:v>222</c:v>
                </c:pt>
                <c:pt idx="34">
                  <c:v>248</c:v>
                </c:pt>
                <c:pt idx="35">
                  <c:v>186</c:v>
                </c:pt>
                <c:pt idx="36">
                  <c:v>226</c:v>
                </c:pt>
                <c:pt idx="37">
                  <c:v>236</c:v>
                </c:pt>
                <c:pt idx="38">
                  <c:v>226</c:v>
                </c:pt>
                <c:pt idx="39">
                  <c:v>264</c:v>
                </c:pt>
                <c:pt idx="40">
                  <c:v>233</c:v>
                </c:pt>
                <c:pt idx="41">
                  <c:v>306</c:v>
                </c:pt>
                <c:pt idx="42">
                  <c:v>240</c:v>
                </c:pt>
                <c:pt idx="43">
                  <c:v>346</c:v>
                </c:pt>
                <c:pt idx="44">
                  <c:v>268</c:v>
                </c:pt>
                <c:pt idx="45">
                  <c:v>204</c:v>
                </c:pt>
                <c:pt idx="46">
                  <c:v>444</c:v>
                </c:pt>
                <c:pt idx="47">
                  <c:v>296</c:v>
                </c:pt>
                <c:pt idx="48">
                  <c:v>281</c:v>
                </c:pt>
                <c:pt idx="49">
                  <c:v>217</c:v>
                </c:pt>
                <c:pt idx="50">
                  <c:v>233</c:v>
                </c:pt>
                <c:pt idx="51">
                  <c:v>189</c:v>
                </c:pt>
                <c:pt idx="52">
                  <c:v>162</c:v>
                </c:pt>
                <c:pt idx="53">
                  <c:v>201</c:v>
                </c:pt>
                <c:pt idx="54">
                  <c:v>215</c:v>
                </c:pt>
                <c:pt idx="55">
                  <c:v>237</c:v>
                </c:pt>
                <c:pt idx="56">
                  <c:v>210</c:v>
                </c:pt>
                <c:pt idx="57">
                  <c:v>217</c:v>
                </c:pt>
                <c:pt idx="58">
                  <c:v>230</c:v>
                </c:pt>
                <c:pt idx="59">
                  <c:v>237</c:v>
                </c:pt>
                <c:pt idx="60">
                  <c:v>211</c:v>
                </c:pt>
                <c:pt idx="61">
                  <c:v>223</c:v>
                </c:pt>
                <c:pt idx="62">
                  <c:v>230</c:v>
                </c:pt>
                <c:pt idx="63">
                  <c:v>252</c:v>
                </c:pt>
                <c:pt idx="64">
                  <c:v>247</c:v>
                </c:pt>
                <c:pt idx="65">
                  <c:v>259</c:v>
                </c:pt>
                <c:pt idx="66">
                  <c:v>248</c:v>
                </c:pt>
                <c:pt idx="67">
                  <c:v>229</c:v>
                </c:pt>
                <c:pt idx="68">
                  <c:v>366</c:v>
                </c:pt>
                <c:pt idx="69">
                  <c:v>182</c:v>
                </c:pt>
                <c:pt idx="70">
                  <c:v>240</c:v>
                </c:pt>
                <c:pt idx="71">
                  <c:v>307</c:v>
                </c:pt>
                <c:pt idx="72">
                  <c:v>258</c:v>
                </c:pt>
                <c:pt idx="73">
                  <c:v>274</c:v>
                </c:pt>
                <c:pt idx="74">
                  <c:v>184</c:v>
                </c:pt>
                <c:pt idx="75">
                  <c:v>209</c:v>
                </c:pt>
                <c:pt idx="76">
                  <c:v>238</c:v>
                </c:pt>
                <c:pt idx="77">
                  <c:v>221</c:v>
                </c:pt>
                <c:pt idx="78">
                  <c:v>199</c:v>
                </c:pt>
                <c:pt idx="79">
                  <c:v>207</c:v>
                </c:pt>
                <c:pt idx="80">
                  <c:v>187</c:v>
                </c:pt>
                <c:pt idx="81">
                  <c:v>273</c:v>
                </c:pt>
                <c:pt idx="82">
                  <c:v>254</c:v>
                </c:pt>
                <c:pt idx="83">
                  <c:v>219</c:v>
                </c:pt>
                <c:pt idx="84">
                  <c:v>188</c:v>
                </c:pt>
                <c:pt idx="85">
                  <c:v>212</c:v>
                </c:pt>
                <c:pt idx="86">
                  <c:v>211</c:v>
                </c:pt>
                <c:pt idx="87">
                  <c:v>221</c:v>
                </c:pt>
                <c:pt idx="88">
                  <c:v>224</c:v>
                </c:pt>
                <c:pt idx="89">
                  <c:v>290</c:v>
                </c:pt>
                <c:pt idx="90">
                  <c:v>207</c:v>
                </c:pt>
                <c:pt idx="91">
                  <c:v>230</c:v>
                </c:pt>
                <c:pt idx="92">
                  <c:v>209</c:v>
                </c:pt>
                <c:pt idx="93">
                  <c:v>188</c:v>
                </c:pt>
                <c:pt idx="94">
                  <c:v>207</c:v>
                </c:pt>
                <c:pt idx="95">
                  <c:v>216</c:v>
                </c:pt>
                <c:pt idx="96">
                  <c:v>185</c:v>
                </c:pt>
                <c:pt idx="97">
                  <c:v>238</c:v>
                </c:pt>
                <c:pt idx="98">
                  <c:v>176</c:v>
                </c:pt>
                <c:pt idx="99">
                  <c:v>202</c:v>
                </c:pt>
                <c:pt idx="100">
                  <c:v>229</c:v>
                </c:pt>
                <c:pt idx="101">
                  <c:v>216</c:v>
                </c:pt>
                <c:pt idx="102">
                  <c:v>193</c:v>
                </c:pt>
                <c:pt idx="103">
                  <c:v>218</c:v>
                </c:pt>
                <c:pt idx="104">
                  <c:v>187</c:v>
                </c:pt>
                <c:pt idx="105">
                  <c:v>208</c:v>
                </c:pt>
                <c:pt idx="106">
                  <c:v>209</c:v>
                </c:pt>
                <c:pt idx="107">
                  <c:v>158</c:v>
                </c:pt>
                <c:pt idx="108">
                  <c:v>256</c:v>
                </c:pt>
                <c:pt idx="109">
                  <c:v>211</c:v>
                </c:pt>
                <c:pt idx="110">
                  <c:v>210</c:v>
                </c:pt>
                <c:pt idx="111">
                  <c:v>226</c:v>
                </c:pt>
                <c:pt idx="112">
                  <c:v>219</c:v>
                </c:pt>
                <c:pt idx="113">
                  <c:v>243</c:v>
                </c:pt>
                <c:pt idx="114">
                  <c:v>252</c:v>
                </c:pt>
                <c:pt idx="115">
                  <c:v>216</c:v>
                </c:pt>
                <c:pt idx="116">
                  <c:v>206</c:v>
                </c:pt>
                <c:pt idx="117">
                  <c:v>331</c:v>
                </c:pt>
                <c:pt idx="118">
                  <c:v>191</c:v>
                </c:pt>
                <c:pt idx="119">
                  <c:v>184</c:v>
                </c:pt>
                <c:pt idx="120">
                  <c:v>282</c:v>
                </c:pt>
                <c:pt idx="121">
                  <c:v>214</c:v>
                </c:pt>
                <c:pt idx="122">
                  <c:v>171</c:v>
                </c:pt>
                <c:pt idx="123">
                  <c:v>169</c:v>
                </c:pt>
                <c:pt idx="124">
                  <c:v>212</c:v>
                </c:pt>
                <c:pt idx="125">
                  <c:v>190</c:v>
                </c:pt>
                <c:pt idx="126">
                  <c:v>126</c:v>
                </c:pt>
                <c:pt idx="127">
                  <c:v>222</c:v>
                </c:pt>
                <c:pt idx="128">
                  <c:v>202</c:v>
                </c:pt>
                <c:pt idx="129">
                  <c:v>295</c:v>
                </c:pt>
                <c:pt idx="130">
                  <c:v>216</c:v>
                </c:pt>
                <c:pt idx="131">
                  <c:v>221</c:v>
                </c:pt>
                <c:pt idx="132">
                  <c:v>258</c:v>
                </c:pt>
                <c:pt idx="133">
                  <c:v>226</c:v>
                </c:pt>
                <c:pt idx="134">
                  <c:v>219</c:v>
                </c:pt>
              </c:numCache>
            </c:numRef>
          </c:val>
          <c:smooth val="0"/>
          <c:extLst>
            <c:ext xmlns:c16="http://schemas.microsoft.com/office/drawing/2014/chart" uri="{C3380CC4-5D6E-409C-BE32-E72D297353CC}">
              <c16:uniqueId val="{00000000-B787-40CC-92A8-225EB631E9C7}"/>
            </c:ext>
          </c:extLst>
        </c:ser>
        <c:ser>
          <c:idx val="1"/>
          <c:order val="1"/>
          <c:tx>
            <c:strRef>
              <c:f>'comparanda-trimmed'!$E$1</c:f>
              <c:strCache>
                <c:ptCount val="1"/>
                <c:pt idx="0">
                  <c:v>noSnapBilled</c:v>
                </c:pt>
              </c:strCache>
            </c:strRef>
          </c:tx>
          <c:spPr>
            <a:ln w="28575" cap="rnd">
              <a:solidFill>
                <a:schemeClr val="accent2"/>
              </a:solidFill>
              <a:round/>
            </a:ln>
            <a:effectLst/>
          </c:spPr>
          <c:marker>
            <c:symbol val="none"/>
          </c:marker>
          <c:val>
            <c:numRef>
              <c:f>'comparanda-trimmed'!$E$2:$E$136</c:f>
              <c:numCache>
                <c:formatCode>General</c:formatCode>
                <c:ptCount val="135"/>
                <c:pt idx="0">
                  <c:v>107</c:v>
                </c:pt>
                <c:pt idx="1">
                  <c:v>97</c:v>
                </c:pt>
                <c:pt idx="2">
                  <c:v>99</c:v>
                </c:pt>
                <c:pt idx="3">
                  <c:v>80</c:v>
                </c:pt>
                <c:pt idx="4">
                  <c:v>93</c:v>
                </c:pt>
                <c:pt idx="5">
                  <c:v>103</c:v>
                </c:pt>
                <c:pt idx="6">
                  <c:v>103</c:v>
                </c:pt>
                <c:pt idx="7">
                  <c:v>92</c:v>
                </c:pt>
                <c:pt idx="8">
                  <c:v>98</c:v>
                </c:pt>
                <c:pt idx="9">
                  <c:v>95</c:v>
                </c:pt>
                <c:pt idx="10">
                  <c:v>96</c:v>
                </c:pt>
                <c:pt idx="11">
                  <c:v>91</c:v>
                </c:pt>
                <c:pt idx="12">
                  <c:v>90</c:v>
                </c:pt>
                <c:pt idx="13">
                  <c:v>92</c:v>
                </c:pt>
                <c:pt idx="14">
                  <c:v>99</c:v>
                </c:pt>
                <c:pt idx="15">
                  <c:v>98</c:v>
                </c:pt>
                <c:pt idx="16">
                  <c:v>121</c:v>
                </c:pt>
                <c:pt idx="17">
                  <c:v>187</c:v>
                </c:pt>
                <c:pt idx="18">
                  <c:v>97</c:v>
                </c:pt>
                <c:pt idx="19">
                  <c:v>95</c:v>
                </c:pt>
                <c:pt idx="20">
                  <c:v>101</c:v>
                </c:pt>
                <c:pt idx="21">
                  <c:v>101</c:v>
                </c:pt>
                <c:pt idx="22">
                  <c:v>95</c:v>
                </c:pt>
                <c:pt idx="23">
                  <c:v>107</c:v>
                </c:pt>
                <c:pt idx="24">
                  <c:v>92</c:v>
                </c:pt>
                <c:pt idx="25">
                  <c:v>104</c:v>
                </c:pt>
                <c:pt idx="26">
                  <c:v>98</c:v>
                </c:pt>
                <c:pt idx="27">
                  <c:v>98</c:v>
                </c:pt>
                <c:pt idx="28">
                  <c:v>113</c:v>
                </c:pt>
                <c:pt idx="29">
                  <c:v>96</c:v>
                </c:pt>
                <c:pt idx="30">
                  <c:v>91</c:v>
                </c:pt>
                <c:pt idx="31">
                  <c:v>96</c:v>
                </c:pt>
                <c:pt idx="32">
                  <c:v>90</c:v>
                </c:pt>
                <c:pt idx="33">
                  <c:v>90</c:v>
                </c:pt>
                <c:pt idx="34">
                  <c:v>90</c:v>
                </c:pt>
                <c:pt idx="35">
                  <c:v>88</c:v>
                </c:pt>
                <c:pt idx="36">
                  <c:v>102</c:v>
                </c:pt>
                <c:pt idx="37">
                  <c:v>127</c:v>
                </c:pt>
                <c:pt idx="38">
                  <c:v>89</c:v>
                </c:pt>
                <c:pt idx="39">
                  <c:v>96</c:v>
                </c:pt>
                <c:pt idx="40">
                  <c:v>94</c:v>
                </c:pt>
                <c:pt idx="41">
                  <c:v>94</c:v>
                </c:pt>
                <c:pt idx="42">
                  <c:v>96</c:v>
                </c:pt>
                <c:pt idx="43">
                  <c:v>93</c:v>
                </c:pt>
                <c:pt idx="44">
                  <c:v>83</c:v>
                </c:pt>
                <c:pt idx="45">
                  <c:v>98</c:v>
                </c:pt>
                <c:pt idx="46">
                  <c:v>124</c:v>
                </c:pt>
                <c:pt idx="47">
                  <c:v>94</c:v>
                </c:pt>
                <c:pt idx="48">
                  <c:v>100</c:v>
                </c:pt>
                <c:pt idx="49">
                  <c:v>110</c:v>
                </c:pt>
                <c:pt idx="50">
                  <c:v>91</c:v>
                </c:pt>
                <c:pt idx="51">
                  <c:v>91</c:v>
                </c:pt>
                <c:pt idx="52">
                  <c:v>90</c:v>
                </c:pt>
                <c:pt idx="53">
                  <c:v>93</c:v>
                </c:pt>
                <c:pt idx="54">
                  <c:v>96</c:v>
                </c:pt>
                <c:pt idx="55">
                  <c:v>94</c:v>
                </c:pt>
                <c:pt idx="56">
                  <c:v>90</c:v>
                </c:pt>
                <c:pt idx="57">
                  <c:v>89</c:v>
                </c:pt>
                <c:pt idx="58">
                  <c:v>155</c:v>
                </c:pt>
                <c:pt idx="59">
                  <c:v>88</c:v>
                </c:pt>
                <c:pt idx="60">
                  <c:v>96</c:v>
                </c:pt>
                <c:pt idx="61">
                  <c:v>92</c:v>
                </c:pt>
                <c:pt idx="62">
                  <c:v>90</c:v>
                </c:pt>
                <c:pt idx="63">
                  <c:v>103</c:v>
                </c:pt>
                <c:pt idx="64">
                  <c:v>95</c:v>
                </c:pt>
                <c:pt idx="65">
                  <c:v>98</c:v>
                </c:pt>
                <c:pt idx="66">
                  <c:v>92</c:v>
                </c:pt>
                <c:pt idx="67">
                  <c:v>91</c:v>
                </c:pt>
                <c:pt idx="68">
                  <c:v>95</c:v>
                </c:pt>
                <c:pt idx="69">
                  <c:v>106</c:v>
                </c:pt>
                <c:pt idx="70">
                  <c:v>94</c:v>
                </c:pt>
                <c:pt idx="71">
                  <c:v>92</c:v>
                </c:pt>
                <c:pt idx="72">
                  <c:v>124</c:v>
                </c:pt>
                <c:pt idx="73">
                  <c:v>91</c:v>
                </c:pt>
                <c:pt idx="74">
                  <c:v>98</c:v>
                </c:pt>
                <c:pt idx="75">
                  <c:v>96</c:v>
                </c:pt>
                <c:pt idx="76">
                  <c:v>93</c:v>
                </c:pt>
                <c:pt idx="77">
                  <c:v>104</c:v>
                </c:pt>
                <c:pt idx="78">
                  <c:v>90</c:v>
                </c:pt>
                <c:pt idx="79">
                  <c:v>92</c:v>
                </c:pt>
                <c:pt idx="80">
                  <c:v>100</c:v>
                </c:pt>
                <c:pt idx="81">
                  <c:v>91</c:v>
                </c:pt>
                <c:pt idx="82">
                  <c:v>91</c:v>
                </c:pt>
                <c:pt idx="83">
                  <c:v>102</c:v>
                </c:pt>
                <c:pt idx="84">
                  <c:v>93</c:v>
                </c:pt>
                <c:pt idx="85">
                  <c:v>99</c:v>
                </c:pt>
                <c:pt idx="86">
                  <c:v>93</c:v>
                </c:pt>
                <c:pt idx="87">
                  <c:v>96</c:v>
                </c:pt>
                <c:pt idx="88">
                  <c:v>91</c:v>
                </c:pt>
                <c:pt idx="89">
                  <c:v>101</c:v>
                </c:pt>
                <c:pt idx="90">
                  <c:v>90</c:v>
                </c:pt>
                <c:pt idx="91">
                  <c:v>90</c:v>
                </c:pt>
                <c:pt idx="92">
                  <c:v>90</c:v>
                </c:pt>
                <c:pt idx="93">
                  <c:v>90</c:v>
                </c:pt>
                <c:pt idx="94">
                  <c:v>90</c:v>
                </c:pt>
                <c:pt idx="95">
                  <c:v>93</c:v>
                </c:pt>
                <c:pt idx="96">
                  <c:v>88</c:v>
                </c:pt>
                <c:pt idx="97">
                  <c:v>100</c:v>
                </c:pt>
                <c:pt idx="98">
                  <c:v>94</c:v>
                </c:pt>
                <c:pt idx="99">
                  <c:v>92</c:v>
                </c:pt>
                <c:pt idx="100">
                  <c:v>112</c:v>
                </c:pt>
                <c:pt idx="101">
                  <c:v>103</c:v>
                </c:pt>
                <c:pt idx="102">
                  <c:v>95</c:v>
                </c:pt>
                <c:pt idx="103">
                  <c:v>90</c:v>
                </c:pt>
                <c:pt idx="104">
                  <c:v>96</c:v>
                </c:pt>
                <c:pt idx="105">
                  <c:v>96</c:v>
                </c:pt>
                <c:pt idx="106">
                  <c:v>89</c:v>
                </c:pt>
                <c:pt idx="107">
                  <c:v>91</c:v>
                </c:pt>
                <c:pt idx="108">
                  <c:v>90</c:v>
                </c:pt>
                <c:pt idx="109">
                  <c:v>104</c:v>
                </c:pt>
                <c:pt idx="110">
                  <c:v>98</c:v>
                </c:pt>
                <c:pt idx="111">
                  <c:v>113</c:v>
                </c:pt>
                <c:pt idx="112">
                  <c:v>90</c:v>
                </c:pt>
                <c:pt idx="113">
                  <c:v>97</c:v>
                </c:pt>
                <c:pt idx="114">
                  <c:v>77</c:v>
                </c:pt>
                <c:pt idx="115">
                  <c:v>99</c:v>
                </c:pt>
                <c:pt idx="116">
                  <c:v>96</c:v>
                </c:pt>
                <c:pt idx="117">
                  <c:v>92</c:v>
                </c:pt>
                <c:pt idx="118">
                  <c:v>116</c:v>
                </c:pt>
                <c:pt idx="119">
                  <c:v>100</c:v>
                </c:pt>
                <c:pt idx="120">
                  <c:v>91</c:v>
                </c:pt>
                <c:pt idx="121">
                  <c:v>93</c:v>
                </c:pt>
                <c:pt idx="122">
                  <c:v>101</c:v>
                </c:pt>
                <c:pt idx="123">
                  <c:v>96</c:v>
                </c:pt>
                <c:pt idx="124">
                  <c:v>90</c:v>
                </c:pt>
                <c:pt idx="125">
                  <c:v>92</c:v>
                </c:pt>
                <c:pt idx="126">
                  <c:v>95</c:v>
                </c:pt>
                <c:pt idx="127">
                  <c:v>92</c:v>
                </c:pt>
                <c:pt idx="128">
                  <c:v>91</c:v>
                </c:pt>
                <c:pt idx="129">
                  <c:v>93</c:v>
                </c:pt>
                <c:pt idx="130">
                  <c:v>90</c:v>
                </c:pt>
                <c:pt idx="131">
                  <c:v>101</c:v>
                </c:pt>
                <c:pt idx="132">
                  <c:v>94</c:v>
                </c:pt>
                <c:pt idx="133">
                  <c:v>90</c:v>
                </c:pt>
                <c:pt idx="134">
                  <c:v>95</c:v>
                </c:pt>
              </c:numCache>
            </c:numRef>
          </c:val>
          <c:smooth val="0"/>
          <c:extLst>
            <c:ext xmlns:c16="http://schemas.microsoft.com/office/drawing/2014/chart" uri="{C3380CC4-5D6E-409C-BE32-E72D297353CC}">
              <c16:uniqueId val="{00000001-B787-40CC-92A8-225EB631E9C7}"/>
            </c:ext>
          </c:extLst>
        </c:ser>
        <c:ser>
          <c:idx val="2"/>
          <c:order val="2"/>
          <c:tx>
            <c:strRef>
              <c:f>'comparanda-trimmed'!$G$1</c:f>
              <c:strCache>
                <c:ptCount val="1"/>
                <c:pt idx="0">
                  <c:v>snapTime</c:v>
                </c:pt>
              </c:strCache>
            </c:strRef>
          </c:tx>
          <c:spPr>
            <a:ln w="28575" cap="rnd">
              <a:solidFill>
                <a:schemeClr val="accent3"/>
              </a:solidFill>
              <a:round/>
            </a:ln>
            <a:effectLst/>
          </c:spPr>
          <c:marker>
            <c:symbol val="none"/>
          </c:marker>
          <c:val>
            <c:numRef>
              <c:f>'comparanda-trimmed'!$G$2:$G$136</c:f>
              <c:numCache>
                <c:formatCode>0.00</c:formatCode>
                <c:ptCount val="135"/>
                <c:pt idx="0">
                  <c:v>289.37</c:v>
                </c:pt>
                <c:pt idx="1">
                  <c:v>238.92000000000002</c:v>
                </c:pt>
                <c:pt idx="2">
                  <c:v>277.49</c:v>
                </c:pt>
                <c:pt idx="3">
                  <c:v>264.64999999999998</c:v>
                </c:pt>
                <c:pt idx="4">
                  <c:v>319.69</c:v>
                </c:pt>
                <c:pt idx="5">
                  <c:v>224.72</c:v>
                </c:pt>
                <c:pt idx="6">
                  <c:v>232.56</c:v>
                </c:pt>
                <c:pt idx="7">
                  <c:v>216.82</c:v>
                </c:pt>
                <c:pt idx="8">
                  <c:v>233.20999999999998</c:v>
                </c:pt>
                <c:pt idx="9">
                  <c:v>238.03</c:v>
                </c:pt>
                <c:pt idx="10">
                  <c:v>257.83000000000004</c:v>
                </c:pt>
                <c:pt idx="11">
                  <c:v>275</c:v>
                </c:pt>
                <c:pt idx="12">
                  <c:v>269.52</c:v>
                </c:pt>
                <c:pt idx="13">
                  <c:v>240.45</c:v>
                </c:pt>
                <c:pt idx="14">
                  <c:v>269.87</c:v>
                </c:pt>
                <c:pt idx="15">
                  <c:v>224.37</c:v>
                </c:pt>
                <c:pt idx="16">
                  <c:v>303.11</c:v>
                </c:pt>
                <c:pt idx="17">
                  <c:v>302.12</c:v>
                </c:pt>
                <c:pt idx="18">
                  <c:v>245.38</c:v>
                </c:pt>
                <c:pt idx="19">
                  <c:v>302.88</c:v>
                </c:pt>
                <c:pt idx="20">
                  <c:v>298.35000000000002</c:v>
                </c:pt>
                <c:pt idx="21">
                  <c:v>323.33000000000004</c:v>
                </c:pt>
                <c:pt idx="22">
                  <c:v>282.60000000000002</c:v>
                </c:pt>
                <c:pt idx="23">
                  <c:v>358.54</c:v>
                </c:pt>
                <c:pt idx="24">
                  <c:v>258.27999999999997</c:v>
                </c:pt>
                <c:pt idx="25">
                  <c:v>230.88</c:v>
                </c:pt>
                <c:pt idx="26">
                  <c:v>256</c:v>
                </c:pt>
                <c:pt idx="27">
                  <c:v>308.94</c:v>
                </c:pt>
                <c:pt idx="28">
                  <c:v>264.13</c:v>
                </c:pt>
                <c:pt idx="29">
                  <c:v>243.95999999999998</c:v>
                </c:pt>
                <c:pt idx="30">
                  <c:v>257.40999999999997</c:v>
                </c:pt>
                <c:pt idx="31">
                  <c:v>306</c:v>
                </c:pt>
                <c:pt idx="32">
                  <c:v>302.52</c:v>
                </c:pt>
                <c:pt idx="33">
                  <c:v>256.73</c:v>
                </c:pt>
                <c:pt idx="34">
                  <c:v>298.56</c:v>
                </c:pt>
                <c:pt idx="35">
                  <c:v>228.51</c:v>
                </c:pt>
                <c:pt idx="36">
                  <c:v>265.40999999999997</c:v>
                </c:pt>
                <c:pt idx="37">
                  <c:v>311.55</c:v>
                </c:pt>
                <c:pt idx="38">
                  <c:v>270.70999999999998</c:v>
                </c:pt>
                <c:pt idx="39">
                  <c:v>333.99</c:v>
                </c:pt>
                <c:pt idx="40">
                  <c:v>311.77999999999997</c:v>
                </c:pt>
                <c:pt idx="41">
                  <c:v>380.41999999999996</c:v>
                </c:pt>
                <c:pt idx="42">
                  <c:v>293.43</c:v>
                </c:pt>
                <c:pt idx="43">
                  <c:v>442.75</c:v>
                </c:pt>
                <c:pt idx="44">
                  <c:v>336.02</c:v>
                </c:pt>
                <c:pt idx="45">
                  <c:v>260.26</c:v>
                </c:pt>
                <c:pt idx="46">
                  <c:v>488.54999999999995</c:v>
                </c:pt>
                <c:pt idx="47">
                  <c:v>355.32</c:v>
                </c:pt>
                <c:pt idx="48">
                  <c:v>430.45</c:v>
                </c:pt>
                <c:pt idx="49">
                  <c:v>270.26</c:v>
                </c:pt>
                <c:pt idx="50">
                  <c:v>270.41000000000003</c:v>
                </c:pt>
                <c:pt idx="51">
                  <c:v>227.29</c:v>
                </c:pt>
                <c:pt idx="52">
                  <c:v>196.31</c:v>
                </c:pt>
                <c:pt idx="53">
                  <c:v>246.89000000000001</c:v>
                </c:pt>
                <c:pt idx="54">
                  <c:v>295.06</c:v>
                </c:pt>
                <c:pt idx="55">
                  <c:v>278.87</c:v>
                </c:pt>
                <c:pt idx="56">
                  <c:v>271.05</c:v>
                </c:pt>
                <c:pt idx="57">
                  <c:v>276.36</c:v>
                </c:pt>
                <c:pt idx="58">
                  <c:v>280.42999999999995</c:v>
                </c:pt>
                <c:pt idx="59">
                  <c:v>297.64</c:v>
                </c:pt>
                <c:pt idx="60">
                  <c:v>263.78000000000003</c:v>
                </c:pt>
                <c:pt idx="61">
                  <c:v>305.84000000000003</c:v>
                </c:pt>
                <c:pt idx="62">
                  <c:v>271.89999999999998</c:v>
                </c:pt>
                <c:pt idx="63">
                  <c:v>292.77999999999997</c:v>
                </c:pt>
                <c:pt idx="64">
                  <c:v>295.10000000000002</c:v>
                </c:pt>
                <c:pt idx="65">
                  <c:v>336.07</c:v>
                </c:pt>
                <c:pt idx="66">
                  <c:v>316.99</c:v>
                </c:pt>
                <c:pt idx="67">
                  <c:v>281.77</c:v>
                </c:pt>
                <c:pt idx="68">
                  <c:v>440.06</c:v>
                </c:pt>
                <c:pt idx="69">
                  <c:v>219.36</c:v>
                </c:pt>
                <c:pt idx="70">
                  <c:v>305.60000000000002</c:v>
                </c:pt>
                <c:pt idx="71">
                  <c:v>352.74</c:v>
                </c:pt>
                <c:pt idx="72">
                  <c:v>333.13</c:v>
                </c:pt>
                <c:pt idx="73">
                  <c:v>324.60000000000002</c:v>
                </c:pt>
                <c:pt idx="74">
                  <c:v>238.09</c:v>
                </c:pt>
                <c:pt idx="75">
                  <c:v>252.72</c:v>
                </c:pt>
                <c:pt idx="76">
                  <c:v>297.22000000000003</c:v>
                </c:pt>
                <c:pt idx="77">
                  <c:v>290.52999999999997</c:v>
                </c:pt>
                <c:pt idx="78">
                  <c:v>246.57</c:v>
                </c:pt>
                <c:pt idx="79">
                  <c:v>264.65999999999997</c:v>
                </c:pt>
                <c:pt idx="80">
                  <c:v>228.45</c:v>
                </c:pt>
                <c:pt idx="81">
                  <c:v>324.99</c:v>
                </c:pt>
                <c:pt idx="82">
                  <c:v>310.72000000000003</c:v>
                </c:pt>
                <c:pt idx="83">
                  <c:v>301.89</c:v>
                </c:pt>
                <c:pt idx="84">
                  <c:v>304.44</c:v>
                </c:pt>
                <c:pt idx="85">
                  <c:v>283.05</c:v>
                </c:pt>
                <c:pt idx="86">
                  <c:v>255.95</c:v>
                </c:pt>
                <c:pt idx="87">
                  <c:v>297.92</c:v>
                </c:pt>
                <c:pt idx="88">
                  <c:v>310.23</c:v>
                </c:pt>
                <c:pt idx="89">
                  <c:v>349.1</c:v>
                </c:pt>
                <c:pt idx="90">
                  <c:v>262.59000000000003</c:v>
                </c:pt>
                <c:pt idx="91">
                  <c:v>306.55</c:v>
                </c:pt>
                <c:pt idx="92">
                  <c:v>272.14</c:v>
                </c:pt>
                <c:pt idx="93">
                  <c:v>232.22</c:v>
                </c:pt>
                <c:pt idx="94">
                  <c:v>283.36</c:v>
                </c:pt>
                <c:pt idx="95">
                  <c:v>275.11</c:v>
                </c:pt>
                <c:pt idx="96">
                  <c:v>216.29</c:v>
                </c:pt>
                <c:pt idx="97">
                  <c:v>316.59000000000003</c:v>
                </c:pt>
                <c:pt idx="98">
                  <c:v>218.57</c:v>
                </c:pt>
                <c:pt idx="99">
                  <c:v>292.57</c:v>
                </c:pt>
                <c:pt idx="100">
                  <c:v>285.48</c:v>
                </c:pt>
                <c:pt idx="101">
                  <c:v>275.29000000000002</c:v>
                </c:pt>
                <c:pt idx="102">
                  <c:v>253.89</c:v>
                </c:pt>
                <c:pt idx="103">
                  <c:v>281.45</c:v>
                </c:pt>
                <c:pt idx="104">
                  <c:v>241.6</c:v>
                </c:pt>
                <c:pt idx="105">
                  <c:v>276.36</c:v>
                </c:pt>
                <c:pt idx="106">
                  <c:v>258.33000000000004</c:v>
                </c:pt>
                <c:pt idx="107">
                  <c:v>186.43</c:v>
                </c:pt>
                <c:pt idx="108">
                  <c:v>329.74</c:v>
                </c:pt>
                <c:pt idx="109">
                  <c:v>249.9</c:v>
                </c:pt>
                <c:pt idx="110">
                  <c:v>260.37</c:v>
                </c:pt>
                <c:pt idx="111">
                  <c:v>270.81</c:v>
                </c:pt>
                <c:pt idx="112">
                  <c:v>262.65999999999997</c:v>
                </c:pt>
                <c:pt idx="113">
                  <c:v>309.32</c:v>
                </c:pt>
                <c:pt idx="114">
                  <c:v>345.98</c:v>
                </c:pt>
                <c:pt idx="115">
                  <c:v>306.88</c:v>
                </c:pt>
                <c:pt idx="116">
                  <c:v>255.51</c:v>
                </c:pt>
                <c:pt idx="117">
                  <c:v>404.38</c:v>
                </c:pt>
                <c:pt idx="118">
                  <c:v>247.75</c:v>
                </c:pt>
                <c:pt idx="119">
                  <c:v>223.78</c:v>
                </c:pt>
                <c:pt idx="120">
                  <c:v>320.88</c:v>
                </c:pt>
                <c:pt idx="121">
                  <c:v>263.77</c:v>
                </c:pt>
                <c:pt idx="122">
                  <c:v>203.25</c:v>
                </c:pt>
                <c:pt idx="123">
                  <c:v>232.18</c:v>
                </c:pt>
                <c:pt idx="124">
                  <c:v>257.33000000000004</c:v>
                </c:pt>
                <c:pt idx="125">
                  <c:v>233.82999999999998</c:v>
                </c:pt>
                <c:pt idx="126">
                  <c:v>143.67000000000002</c:v>
                </c:pt>
                <c:pt idx="127">
                  <c:v>296.36</c:v>
                </c:pt>
                <c:pt idx="128">
                  <c:v>255.67000000000002</c:v>
                </c:pt>
                <c:pt idx="129">
                  <c:v>334.76</c:v>
                </c:pt>
                <c:pt idx="130">
                  <c:v>275.57</c:v>
                </c:pt>
                <c:pt idx="131">
                  <c:v>272.38</c:v>
                </c:pt>
                <c:pt idx="132">
                  <c:v>331.33</c:v>
                </c:pt>
                <c:pt idx="133">
                  <c:v>275.41000000000003</c:v>
                </c:pt>
                <c:pt idx="134">
                  <c:v>290.08</c:v>
                </c:pt>
              </c:numCache>
            </c:numRef>
          </c:val>
          <c:smooth val="0"/>
          <c:extLst>
            <c:ext xmlns:c16="http://schemas.microsoft.com/office/drawing/2014/chart" uri="{C3380CC4-5D6E-409C-BE32-E72D297353CC}">
              <c16:uniqueId val="{00000002-B787-40CC-92A8-225EB631E9C7}"/>
            </c:ext>
          </c:extLst>
        </c:ser>
        <c:ser>
          <c:idx val="3"/>
          <c:order val="3"/>
          <c:tx>
            <c:strRef>
              <c:f>'comparanda-trimmed'!$H$1</c:f>
              <c:strCache>
                <c:ptCount val="1"/>
                <c:pt idx="0">
                  <c:v>noSnapTime</c:v>
                </c:pt>
              </c:strCache>
            </c:strRef>
          </c:tx>
          <c:spPr>
            <a:ln w="28575" cap="rnd">
              <a:solidFill>
                <a:schemeClr val="accent4"/>
              </a:solidFill>
              <a:round/>
            </a:ln>
            <a:effectLst/>
          </c:spPr>
          <c:marker>
            <c:symbol val="none"/>
          </c:marker>
          <c:val>
            <c:numRef>
              <c:f>'comparanda-trimmed'!$H$2:$H$136</c:f>
              <c:numCache>
                <c:formatCode>0.00</c:formatCode>
                <c:ptCount val="135"/>
                <c:pt idx="0">
                  <c:v>497.86</c:v>
                </c:pt>
                <c:pt idx="1">
                  <c:v>453.07</c:v>
                </c:pt>
                <c:pt idx="2">
                  <c:v>451.79999999999995</c:v>
                </c:pt>
                <c:pt idx="3">
                  <c:v>353.03</c:v>
                </c:pt>
                <c:pt idx="4">
                  <c:v>418.8</c:v>
                </c:pt>
                <c:pt idx="5">
                  <c:v>437.35</c:v>
                </c:pt>
                <c:pt idx="6">
                  <c:v>477.14</c:v>
                </c:pt>
                <c:pt idx="7">
                  <c:v>405.88</c:v>
                </c:pt>
                <c:pt idx="8">
                  <c:v>428.11</c:v>
                </c:pt>
                <c:pt idx="9">
                  <c:v>421.37</c:v>
                </c:pt>
                <c:pt idx="10">
                  <c:v>439.94</c:v>
                </c:pt>
                <c:pt idx="11">
                  <c:v>420.23</c:v>
                </c:pt>
                <c:pt idx="12">
                  <c:v>413.11</c:v>
                </c:pt>
                <c:pt idx="13">
                  <c:v>533.49</c:v>
                </c:pt>
                <c:pt idx="14">
                  <c:v>427.24</c:v>
                </c:pt>
                <c:pt idx="15">
                  <c:v>513.82999999999993</c:v>
                </c:pt>
                <c:pt idx="16">
                  <c:v>526.32999999999993</c:v>
                </c:pt>
                <c:pt idx="17">
                  <c:v>895.56</c:v>
                </c:pt>
                <c:pt idx="18">
                  <c:v>479.95</c:v>
                </c:pt>
                <c:pt idx="19">
                  <c:v>441</c:v>
                </c:pt>
                <c:pt idx="20">
                  <c:v>453.94</c:v>
                </c:pt>
                <c:pt idx="21">
                  <c:v>434.27</c:v>
                </c:pt>
                <c:pt idx="22">
                  <c:v>413.26</c:v>
                </c:pt>
                <c:pt idx="23">
                  <c:v>493.66999999999996</c:v>
                </c:pt>
                <c:pt idx="24">
                  <c:v>449.5</c:v>
                </c:pt>
                <c:pt idx="25">
                  <c:v>519.87</c:v>
                </c:pt>
                <c:pt idx="26">
                  <c:v>479.84000000000003</c:v>
                </c:pt>
                <c:pt idx="27">
                  <c:v>452.14</c:v>
                </c:pt>
                <c:pt idx="28">
                  <c:v>455.92999999999995</c:v>
                </c:pt>
                <c:pt idx="29">
                  <c:v>436.02</c:v>
                </c:pt>
                <c:pt idx="30">
                  <c:v>412.89</c:v>
                </c:pt>
                <c:pt idx="31">
                  <c:v>420.78</c:v>
                </c:pt>
                <c:pt idx="32">
                  <c:v>417.18</c:v>
                </c:pt>
                <c:pt idx="33">
                  <c:v>417.44</c:v>
                </c:pt>
                <c:pt idx="34">
                  <c:v>417.57</c:v>
                </c:pt>
                <c:pt idx="35">
                  <c:v>394.75</c:v>
                </c:pt>
                <c:pt idx="36">
                  <c:v>430.67</c:v>
                </c:pt>
                <c:pt idx="37">
                  <c:v>563.17000000000007</c:v>
                </c:pt>
                <c:pt idx="38">
                  <c:v>401.42999999999995</c:v>
                </c:pt>
                <c:pt idx="39">
                  <c:v>446.24</c:v>
                </c:pt>
                <c:pt idx="40">
                  <c:v>408.26</c:v>
                </c:pt>
                <c:pt idx="41">
                  <c:v>632.76</c:v>
                </c:pt>
                <c:pt idx="42">
                  <c:v>486.22999999999996</c:v>
                </c:pt>
                <c:pt idx="43">
                  <c:v>454.26</c:v>
                </c:pt>
                <c:pt idx="44">
                  <c:v>383.18</c:v>
                </c:pt>
                <c:pt idx="45">
                  <c:v>456.78</c:v>
                </c:pt>
                <c:pt idx="46">
                  <c:v>529.62</c:v>
                </c:pt>
                <c:pt idx="47">
                  <c:v>438.69</c:v>
                </c:pt>
                <c:pt idx="48">
                  <c:v>445.01</c:v>
                </c:pt>
                <c:pt idx="49">
                  <c:v>481.40999999999997</c:v>
                </c:pt>
                <c:pt idx="50">
                  <c:v>410.12</c:v>
                </c:pt>
                <c:pt idx="51">
                  <c:v>405.71000000000004</c:v>
                </c:pt>
                <c:pt idx="52">
                  <c:v>419.40999999999997</c:v>
                </c:pt>
                <c:pt idx="53">
                  <c:v>402.53</c:v>
                </c:pt>
                <c:pt idx="54">
                  <c:v>425.58000000000004</c:v>
                </c:pt>
                <c:pt idx="55">
                  <c:v>409.58</c:v>
                </c:pt>
                <c:pt idx="56">
                  <c:v>411.1</c:v>
                </c:pt>
                <c:pt idx="57">
                  <c:v>402.18</c:v>
                </c:pt>
                <c:pt idx="58">
                  <c:v>545.76</c:v>
                </c:pt>
                <c:pt idx="59">
                  <c:v>419.98</c:v>
                </c:pt>
                <c:pt idx="60">
                  <c:v>517.76</c:v>
                </c:pt>
                <c:pt idx="61">
                  <c:v>422.47999999999996</c:v>
                </c:pt>
                <c:pt idx="62">
                  <c:v>439.58000000000004</c:v>
                </c:pt>
                <c:pt idx="63">
                  <c:v>476.84999999999997</c:v>
                </c:pt>
                <c:pt idx="64">
                  <c:v>422.93999999999994</c:v>
                </c:pt>
                <c:pt idx="65">
                  <c:v>479.03</c:v>
                </c:pt>
                <c:pt idx="66">
                  <c:v>422.54999999999995</c:v>
                </c:pt>
                <c:pt idx="67">
                  <c:v>474.88</c:v>
                </c:pt>
                <c:pt idx="68">
                  <c:v>529.20000000000005</c:v>
                </c:pt>
                <c:pt idx="69">
                  <c:v>492.9</c:v>
                </c:pt>
                <c:pt idx="70">
                  <c:v>415.77000000000004</c:v>
                </c:pt>
                <c:pt idx="71">
                  <c:v>430.04999999999995</c:v>
                </c:pt>
                <c:pt idx="72">
                  <c:v>461.16999999999996</c:v>
                </c:pt>
                <c:pt idx="73">
                  <c:v>401.87</c:v>
                </c:pt>
                <c:pt idx="74">
                  <c:v>439.56</c:v>
                </c:pt>
                <c:pt idx="75">
                  <c:v>444.36</c:v>
                </c:pt>
                <c:pt idx="76">
                  <c:v>413.77</c:v>
                </c:pt>
                <c:pt idx="77">
                  <c:v>490.06000000000006</c:v>
                </c:pt>
                <c:pt idx="78">
                  <c:v>424.46999999999997</c:v>
                </c:pt>
                <c:pt idx="79">
                  <c:v>416.15</c:v>
                </c:pt>
                <c:pt idx="80">
                  <c:v>452.69</c:v>
                </c:pt>
                <c:pt idx="81">
                  <c:v>406.35</c:v>
                </c:pt>
                <c:pt idx="82">
                  <c:v>413.98</c:v>
                </c:pt>
                <c:pt idx="83">
                  <c:v>454.87</c:v>
                </c:pt>
                <c:pt idx="84">
                  <c:v>428.25</c:v>
                </c:pt>
                <c:pt idx="85">
                  <c:v>475.82</c:v>
                </c:pt>
                <c:pt idx="86">
                  <c:v>441.59999999999997</c:v>
                </c:pt>
                <c:pt idx="87">
                  <c:v>446.13</c:v>
                </c:pt>
                <c:pt idx="88">
                  <c:v>454.55</c:v>
                </c:pt>
                <c:pt idx="89">
                  <c:v>594.4</c:v>
                </c:pt>
                <c:pt idx="90">
                  <c:v>379.03000000000003</c:v>
                </c:pt>
                <c:pt idx="91">
                  <c:v>418.87</c:v>
                </c:pt>
                <c:pt idx="92">
                  <c:v>428.39</c:v>
                </c:pt>
                <c:pt idx="93">
                  <c:v>413.54</c:v>
                </c:pt>
                <c:pt idx="94">
                  <c:v>418.48</c:v>
                </c:pt>
                <c:pt idx="95">
                  <c:v>441.57</c:v>
                </c:pt>
                <c:pt idx="96">
                  <c:v>377.71000000000004</c:v>
                </c:pt>
                <c:pt idx="97">
                  <c:v>466.49</c:v>
                </c:pt>
                <c:pt idx="98">
                  <c:v>422.21</c:v>
                </c:pt>
                <c:pt idx="99">
                  <c:v>442.88</c:v>
                </c:pt>
                <c:pt idx="100">
                  <c:v>493.4</c:v>
                </c:pt>
                <c:pt idx="101">
                  <c:v>480.18</c:v>
                </c:pt>
                <c:pt idx="102">
                  <c:v>420.88</c:v>
                </c:pt>
                <c:pt idx="103">
                  <c:v>413.96</c:v>
                </c:pt>
                <c:pt idx="104">
                  <c:v>427.45</c:v>
                </c:pt>
                <c:pt idx="105">
                  <c:v>440.76</c:v>
                </c:pt>
                <c:pt idx="106">
                  <c:v>413.94</c:v>
                </c:pt>
                <c:pt idx="107">
                  <c:v>411.52</c:v>
                </c:pt>
                <c:pt idx="108">
                  <c:v>418.64</c:v>
                </c:pt>
                <c:pt idx="109">
                  <c:v>482.70000000000005</c:v>
                </c:pt>
                <c:pt idx="110">
                  <c:v>444.6</c:v>
                </c:pt>
                <c:pt idx="111">
                  <c:v>455.75</c:v>
                </c:pt>
                <c:pt idx="112">
                  <c:v>408.28</c:v>
                </c:pt>
                <c:pt idx="113">
                  <c:v>409.02</c:v>
                </c:pt>
                <c:pt idx="114">
                  <c:v>358.28000000000003</c:v>
                </c:pt>
                <c:pt idx="115">
                  <c:v>443.35</c:v>
                </c:pt>
                <c:pt idx="116">
                  <c:v>415.48</c:v>
                </c:pt>
                <c:pt idx="117">
                  <c:v>419.42999999999995</c:v>
                </c:pt>
                <c:pt idx="118">
                  <c:v>522.24</c:v>
                </c:pt>
                <c:pt idx="119">
                  <c:v>457.11</c:v>
                </c:pt>
                <c:pt idx="120">
                  <c:v>410.65</c:v>
                </c:pt>
                <c:pt idx="121">
                  <c:v>419.85</c:v>
                </c:pt>
                <c:pt idx="122">
                  <c:v>445.35999999999996</c:v>
                </c:pt>
                <c:pt idx="123">
                  <c:v>458.41999999999996</c:v>
                </c:pt>
                <c:pt idx="124">
                  <c:v>405.78999999999996</c:v>
                </c:pt>
                <c:pt idx="125">
                  <c:v>401.9</c:v>
                </c:pt>
                <c:pt idx="126">
                  <c:v>416.56</c:v>
                </c:pt>
                <c:pt idx="127">
                  <c:v>407.21</c:v>
                </c:pt>
                <c:pt idx="128">
                  <c:v>410.17</c:v>
                </c:pt>
                <c:pt idx="129">
                  <c:v>422.15</c:v>
                </c:pt>
                <c:pt idx="130">
                  <c:v>421.61</c:v>
                </c:pt>
                <c:pt idx="131">
                  <c:v>434.45000000000005</c:v>
                </c:pt>
                <c:pt idx="132">
                  <c:v>409.36</c:v>
                </c:pt>
                <c:pt idx="133">
                  <c:v>408.93</c:v>
                </c:pt>
                <c:pt idx="134">
                  <c:v>410.1</c:v>
                </c:pt>
              </c:numCache>
            </c:numRef>
          </c:val>
          <c:smooth val="0"/>
          <c:extLst>
            <c:ext xmlns:c16="http://schemas.microsoft.com/office/drawing/2014/chart" uri="{C3380CC4-5D6E-409C-BE32-E72D297353CC}">
              <c16:uniqueId val="{00000003-B787-40CC-92A8-225EB631E9C7}"/>
            </c:ext>
          </c:extLst>
        </c:ser>
        <c:dLbls>
          <c:showLegendKey val="0"/>
          <c:showVal val="0"/>
          <c:showCatName val="0"/>
          <c:showSerName val="0"/>
          <c:showPercent val="0"/>
          <c:showBubbleSize val="0"/>
        </c:dLbls>
        <c:smooth val="0"/>
        <c:axId val="731242824"/>
        <c:axId val="731247088"/>
      </c:lineChart>
      <c:catAx>
        <c:axId val="731242824"/>
        <c:scaling>
          <c:orientation val="minMax"/>
        </c:scaling>
        <c:delete val="0"/>
        <c:axPos val="b"/>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31247088"/>
        <c:crosses val="autoZero"/>
        <c:auto val="1"/>
        <c:lblAlgn val="ctr"/>
        <c:lblOffset val="100"/>
        <c:noMultiLvlLbl val="0"/>
      </c:catAx>
      <c:valAx>
        <c:axId val="73124708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3124282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C2CDED-CDE2-4EB2-A5CC-6AE53B12879B}" type="datetimeFigureOut">
              <a:rPr lang="en-GB" smtClean="0"/>
              <a:t>07/12/2022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0311F4-6CFB-4518-A992-43B9F35908A9}" type="slidenum">
              <a:rPr lang="en-GB" smtClean="0"/>
              <a:t>‹#›</a:t>
            </a:fld>
            <a:endParaRPr lang="en-GB"/>
          </a:p>
        </p:txBody>
      </p:sp>
    </p:spTree>
    <p:extLst>
      <p:ext uri="{BB962C8B-B14F-4D97-AF65-F5344CB8AC3E}">
        <p14:creationId xmlns:p14="http://schemas.microsoft.com/office/powerpoint/2010/main" val="3706224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7F1CB3A-3054-47E2-AD5A-D2D03598B76F}" type="slidenum">
              <a:rPr lang="en-GB" smtClean="0"/>
              <a:t>2</a:t>
            </a:fld>
            <a:endParaRPr lang="en-GB"/>
          </a:p>
        </p:txBody>
      </p:sp>
    </p:spTree>
    <p:extLst>
      <p:ext uri="{BB962C8B-B14F-4D97-AF65-F5344CB8AC3E}">
        <p14:creationId xmlns:p14="http://schemas.microsoft.com/office/powerpoint/2010/main" val="33318464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https://bitesizedserverless.com/bite/when-is-the-lambda-init-phase-free-and-when-is-it-billed/</a:t>
            </a:r>
          </a:p>
          <a:p>
            <a:endParaRPr lang="en-GB"/>
          </a:p>
        </p:txBody>
      </p:sp>
      <p:sp>
        <p:nvSpPr>
          <p:cNvPr id="4" name="Slide Number Placeholder 3"/>
          <p:cNvSpPr>
            <a:spLocks noGrp="1"/>
          </p:cNvSpPr>
          <p:nvPr>
            <p:ph type="sldNum" sz="quarter" idx="5"/>
          </p:nvPr>
        </p:nvSpPr>
        <p:spPr/>
        <p:txBody>
          <a:bodyPr/>
          <a:lstStyle/>
          <a:p>
            <a:fld id="{37F1CB3A-3054-47E2-AD5A-D2D03598B76F}" type="slidenum">
              <a:rPr lang="en-GB" smtClean="0"/>
              <a:t>4</a:t>
            </a:fld>
            <a:endParaRPr lang="en-GB"/>
          </a:p>
        </p:txBody>
      </p:sp>
    </p:spTree>
    <p:extLst>
      <p:ext uri="{BB962C8B-B14F-4D97-AF65-F5344CB8AC3E}">
        <p14:creationId xmlns:p14="http://schemas.microsoft.com/office/powerpoint/2010/main" val="38834494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E90311F4-6CFB-4518-A992-43B9F35908A9}" type="slidenum">
              <a:rPr lang="en-GB" smtClean="0"/>
              <a:t>6</a:t>
            </a:fld>
            <a:endParaRPr lang="en-GB"/>
          </a:p>
        </p:txBody>
      </p:sp>
    </p:spTree>
    <p:extLst>
      <p:ext uri="{BB962C8B-B14F-4D97-AF65-F5344CB8AC3E}">
        <p14:creationId xmlns:p14="http://schemas.microsoft.com/office/powerpoint/2010/main" val="14691643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2687A-1C57-4037-8391-6E8EA99C459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FF3E791-CE14-462C-B94A-C46CA4EAB5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1F9A82CD-2142-4724-802B-0BCBDD6EC3D3}"/>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5" name="Footer Placeholder 4">
            <a:extLst>
              <a:ext uri="{FF2B5EF4-FFF2-40B4-BE49-F238E27FC236}">
                <a16:creationId xmlns:a16="http://schemas.microsoft.com/office/drawing/2014/main" id="{8FA3386D-E183-4F30-A25C-E79A0D6D56C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C7EEED-D1C7-49F1-ACEE-2B9712A5361F}"/>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4180737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AD54A-F00F-466E-842D-AA09B7BF0CB5}"/>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374C2F6-0BB4-41F6-B4E6-0BEEA5752A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C88E278-9732-4A57-AB29-7C64747DF5C5}"/>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5" name="Footer Placeholder 4">
            <a:extLst>
              <a:ext uri="{FF2B5EF4-FFF2-40B4-BE49-F238E27FC236}">
                <a16:creationId xmlns:a16="http://schemas.microsoft.com/office/drawing/2014/main" id="{311E188B-0E58-42E9-98F1-5BE6FBB75D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8AEC1DB-418A-4B70-8764-E51489FBEF2D}"/>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10622785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B68319-CB45-4186-8E80-8F93F18A746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5B47642-3140-42D8-B8C4-109BA2DE1DC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02A68A6-B01F-4C46-B1FA-3A21232FF11E}"/>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5" name="Footer Placeholder 4">
            <a:extLst>
              <a:ext uri="{FF2B5EF4-FFF2-40B4-BE49-F238E27FC236}">
                <a16:creationId xmlns:a16="http://schemas.microsoft.com/office/drawing/2014/main" id="{675ACD6A-3FFF-40AC-85A2-DC5BA445FB9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62FFC4F-04D4-4FA0-90DB-9772B29D9ACA}"/>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2116497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613B4-7628-4A70-B857-4CC18BA5014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99C5BC2-484E-4C59-A19B-F2CA15E75F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0466D63-4C3B-4952-BD40-4CECFBFF4B92}"/>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5" name="Footer Placeholder 4">
            <a:extLst>
              <a:ext uri="{FF2B5EF4-FFF2-40B4-BE49-F238E27FC236}">
                <a16:creationId xmlns:a16="http://schemas.microsoft.com/office/drawing/2014/main" id="{332F10BC-FAA6-40A5-84B6-6293A22D99F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7FE3A7F-B642-44CC-855A-D173C5487A9C}"/>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36506180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8D3F5-CB17-4AB4-9843-635E13955C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A59D41B9-77F4-44A4-812A-D27DA9E8AFE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C87E21-94D5-438A-BBE2-872A52433FA4}"/>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5" name="Footer Placeholder 4">
            <a:extLst>
              <a:ext uri="{FF2B5EF4-FFF2-40B4-BE49-F238E27FC236}">
                <a16:creationId xmlns:a16="http://schemas.microsoft.com/office/drawing/2014/main" id="{E56AE501-F93F-42A3-A346-5FE7C955FF3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A41F1DB-CEC0-4035-99D5-AE38FF25C867}"/>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5044896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46F8A-9122-4D85-AD00-9669A4F30826}"/>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E9B60A81-F869-4114-A864-B6CCA37122C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AB64F13A-B1EF-4106-B2C4-45A2580E5F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ACC5121-C2F8-49AF-A063-C30FF6104F06}"/>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6" name="Footer Placeholder 5">
            <a:extLst>
              <a:ext uri="{FF2B5EF4-FFF2-40B4-BE49-F238E27FC236}">
                <a16:creationId xmlns:a16="http://schemas.microsoft.com/office/drawing/2014/main" id="{307E5617-4D58-4CB2-901C-7A6DB295E1F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C12DC89-FF03-4BD7-9491-C9A38B855277}"/>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2091818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07848-F1E1-4AF4-BEDC-89E454921B6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C9E0E44-2B93-46C5-91BB-12D4002AEA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AC5E06-F40F-44A6-9D27-41B30F7551F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DD379C2F-1E44-4009-B59F-5D074F077E1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2F6A738-A2D9-49CC-8CDA-81F3BA59FA7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56803CE-28C2-4C4E-9645-B4684F1F6633}"/>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8" name="Footer Placeholder 7">
            <a:extLst>
              <a:ext uri="{FF2B5EF4-FFF2-40B4-BE49-F238E27FC236}">
                <a16:creationId xmlns:a16="http://schemas.microsoft.com/office/drawing/2014/main" id="{CA733254-250E-41CD-AB0B-11609B8EC90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FB5B3EF-42ED-4A8E-87AF-D098804F990B}"/>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844806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D95BE-3008-40A6-85BE-F52AD686771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B4CC6C1D-2448-4FD2-B5DF-94972D7A1792}"/>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4" name="Footer Placeholder 3">
            <a:extLst>
              <a:ext uri="{FF2B5EF4-FFF2-40B4-BE49-F238E27FC236}">
                <a16:creationId xmlns:a16="http://schemas.microsoft.com/office/drawing/2014/main" id="{C42F0A78-D566-4281-997B-F7345EC900E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5C28B4F2-1F74-4318-ADD3-9FA251841AB2}"/>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21542792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17D6B3B-BD3F-4710-A3D9-99B04C8457F2}"/>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3" name="Footer Placeholder 2">
            <a:extLst>
              <a:ext uri="{FF2B5EF4-FFF2-40B4-BE49-F238E27FC236}">
                <a16:creationId xmlns:a16="http://schemas.microsoft.com/office/drawing/2014/main" id="{431CC837-FC1B-4C08-A505-2C0B0F58EC0F}"/>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6AC691CD-E091-41A3-BB6E-84629EE7B10E}"/>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858205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BDDC5-B2E9-4434-9846-CEDCAC1CF6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A4DD326-E413-4754-A511-B9745631E80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8F37FDED-F292-461B-A38F-A56CF16C17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B16A8B4-F816-4C15-BC10-ABFF6FF9AE95}"/>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6" name="Footer Placeholder 5">
            <a:extLst>
              <a:ext uri="{FF2B5EF4-FFF2-40B4-BE49-F238E27FC236}">
                <a16:creationId xmlns:a16="http://schemas.microsoft.com/office/drawing/2014/main" id="{A97E8A04-7CD5-4B61-9167-AAA3E7AD31F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4BD1D2E-A1E8-4060-B85C-298D963FDB72}"/>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27805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53E8FC-3AEB-417E-BA76-D3CC1E1C0A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170C422-78BE-4DE3-8425-4060CFC007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68FEFBA-9896-41C3-BF2C-A8BBD1E355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A7D7AC-3164-43B7-A96B-078BA40D0D25}"/>
              </a:ext>
            </a:extLst>
          </p:cNvPr>
          <p:cNvSpPr>
            <a:spLocks noGrp="1"/>
          </p:cNvSpPr>
          <p:nvPr>
            <p:ph type="dt" sz="half" idx="10"/>
          </p:nvPr>
        </p:nvSpPr>
        <p:spPr/>
        <p:txBody>
          <a:bodyPr/>
          <a:lstStyle/>
          <a:p>
            <a:fld id="{AAA6130C-9DB1-4AB8-A89C-7A21C2FE830B}" type="datetimeFigureOut">
              <a:rPr lang="en-GB" smtClean="0"/>
              <a:t>07/12/2022</a:t>
            </a:fld>
            <a:endParaRPr lang="en-GB"/>
          </a:p>
        </p:txBody>
      </p:sp>
      <p:sp>
        <p:nvSpPr>
          <p:cNvPr id="6" name="Footer Placeholder 5">
            <a:extLst>
              <a:ext uri="{FF2B5EF4-FFF2-40B4-BE49-F238E27FC236}">
                <a16:creationId xmlns:a16="http://schemas.microsoft.com/office/drawing/2014/main" id="{9CF2935F-BC1B-4226-B7FB-8E6D00E1948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3ED4568-E101-4C36-8A35-A53CB9F7EF17}"/>
              </a:ext>
            </a:extLst>
          </p:cNvPr>
          <p:cNvSpPr>
            <a:spLocks noGrp="1"/>
          </p:cNvSpPr>
          <p:nvPr>
            <p:ph type="sldNum" sz="quarter" idx="12"/>
          </p:nvPr>
        </p:nvSpPr>
        <p:spPr/>
        <p:txBody>
          <a:bodyPr/>
          <a:lstStyle/>
          <a:p>
            <a:fld id="{30F9042F-1368-4A97-88E5-83C2C02DF9E5}" type="slidenum">
              <a:rPr lang="en-GB" smtClean="0"/>
              <a:t>‹#›</a:t>
            </a:fld>
            <a:endParaRPr lang="en-GB"/>
          </a:p>
        </p:txBody>
      </p:sp>
    </p:spTree>
    <p:extLst>
      <p:ext uri="{BB962C8B-B14F-4D97-AF65-F5344CB8AC3E}">
        <p14:creationId xmlns:p14="http://schemas.microsoft.com/office/powerpoint/2010/main" val="3187869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887603-1F31-4FCB-B630-69FF7D6833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54F6EBB3-22A7-4116-82CB-86847424F5F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8CCDE95-427F-4FBB-9CD9-CDC6330B8C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A6130C-9DB1-4AB8-A89C-7A21C2FE830B}" type="datetimeFigureOut">
              <a:rPr lang="en-GB" smtClean="0"/>
              <a:t>07/12/2022</a:t>
            </a:fld>
            <a:endParaRPr lang="en-GB"/>
          </a:p>
        </p:txBody>
      </p:sp>
      <p:sp>
        <p:nvSpPr>
          <p:cNvPr id="5" name="Footer Placeholder 4">
            <a:extLst>
              <a:ext uri="{FF2B5EF4-FFF2-40B4-BE49-F238E27FC236}">
                <a16:creationId xmlns:a16="http://schemas.microsoft.com/office/drawing/2014/main" id="{C24E1A5A-D21F-4F5F-BB75-C764C7DF56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FF11445-9143-4EE7-83DB-225E4F76FB6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F9042F-1368-4A97-88E5-83C2C02DF9E5}" type="slidenum">
              <a:rPr lang="en-GB" smtClean="0"/>
              <a:t>‹#›</a:t>
            </a:fld>
            <a:endParaRPr lang="en-GB"/>
          </a:p>
        </p:txBody>
      </p:sp>
    </p:spTree>
    <p:extLst>
      <p:ext uri="{BB962C8B-B14F-4D97-AF65-F5344CB8AC3E}">
        <p14:creationId xmlns:p14="http://schemas.microsoft.com/office/powerpoint/2010/main" val="253463956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aws/aws-lambda-snapstart-java-rules"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718F5-2A89-45C9-9130-579390220DD5}"/>
              </a:ext>
            </a:extLst>
          </p:cNvPr>
          <p:cNvSpPr>
            <a:spLocks noGrp="1"/>
          </p:cNvSpPr>
          <p:nvPr>
            <p:ph type="ctrTitle"/>
          </p:nvPr>
        </p:nvSpPr>
        <p:spPr/>
        <p:txBody>
          <a:bodyPr/>
          <a:lstStyle/>
          <a:p>
            <a:r>
              <a:rPr lang="en-GB"/>
              <a:t>Part of my presentation for Exporation Days 2022</a:t>
            </a:r>
          </a:p>
        </p:txBody>
      </p:sp>
      <p:sp>
        <p:nvSpPr>
          <p:cNvPr id="3" name="Subtitle 2">
            <a:extLst>
              <a:ext uri="{FF2B5EF4-FFF2-40B4-BE49-F238E27FC236}">
                <a16:creationId xmlns:a16="http://schemas.microsoft.com/office/drawing/2014/main" id="{99EEE832-04FC-4635-BBC7-2E667F650B59}"/>
              </a:ext>
            </a:extLst>
          </p:cNvPr>
          <p:cNvSpPr>
            <a:spLocks noGrp="1"/>
          </p:cNvSpPr>
          <p:nvPr>
            <p:ph type="subTitle" idx="1"/>
          </p:nvPr>
        </p:nvSpPr>
        <p:spPr/>
        <p:txBody>
          <a:bodyPr/>
          <a:lstStyle/>
          <a:p>
            <a:r>
              <a:rPr lang="en-GB"/>
              <a:t>Rebecca Rushforth</a:t>
            </a:r>
          </a:p>
        </p:txBody>
      </p:sp>
    </p:spTree>
    <p:extLst>
      <p:ext uri="{BB962C8B-B14F-4D97-AF65-F5344CB8AC3E}">
        <p14:creationId xmlns:p14="http://schemas.microsoft.com/office/powerpoint/2010/main" val="12328746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ADB2A-B8D2-405B-9606-6B08AB7E55C8}"/>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4200"/>
              <a:t>AWS Lambda Snapstart for Java Corretto 11</a:t>
            </a:r>
          </a:p>
        </p:txBody>
      </p:sp>
      <p:sp>
        <p:nvSpPr>
          <p:cNvPr id="4" name="Content Placeholder 3">
            <a:extLst>
              <a:ext uri="{FF2B5EF4-FFF2-40B4-BE49-F238E27FC236}">
                <a16:creationId xmlns:a16="http://schemas.microsoft.com/office/drawing/2014/main" id="{66D141AA-1630-4E15-8F55-25CF55941B85}"/>
              </a:ext>
            </a:extLst>
          </p:cNvPr>
          <p:cNvSpPr>
            <a:spLocks noGrp="1"/>
          </p:cNvSpPr>
          <p:nvPr>
            <p:ph sz="half" idx="2"/>
          </p:nvPr>
        </p:nvSpPr>
        <p:spPr>
          <a:xfrm>
            <a:off x="640080" y="2872899"/>
            <a:ext cx="4243589" cy="3320668"/>
          </a:xfrm>
        </p:spPr>
        <p:txBody>
          <a:bodyPr vert="horz" lIns="91440" tIns="45720" rIns="91440" bIns="45720" rtlCol="0">
            <a:normAutofit/>
          </a:bodyPr>
          <a:lstStyle/>
          <a:p>
            <a:r>
              <a:rPr lang="en-US" sz="2000"/>
              <a:t>Optimisation for lambda startup</a:t>
            </a:r>
          </a:p>
          <a:p>
            <a:r>
              <a:rPr lang="en-US" sz="2000"/>
              <a:t>Lambdas use Firestarter mini VMs</a:t>
            </a:r>
          </a:p>
          <a:p>
            <a:r>
              <a:rPr lang="en-US" sz="2000"/>
              <a:t>This takes a snapshot of a started VM and restores that when the lambda is invoked, instead of starting a new one</a:t>
            </a:r>
          </a:p>
          <a:p>
            <a:r>
              <a:rPr lang="en-US" sz="2000"/>
              <a:t>Should reduce latency</a:t>
            </a:r>
          </a:p>
          <a:p>
            <a:r>
              <a:rPr lang="en-US" sz="2000"/>
              <a:t>Particularly relevant for Java because of time to start JVM</a:t>
            </a:r>
          </a:p>
        </p:txBody>
      </p:sp>
      <p:pic>
        <p:nvPicPr>
          <p:cNvPr id="6" name="Content Placeholder 5" descr="happy crocodile running a race on an athletic track, cheering crowds in the background, digital art">
            <a:extLst>
              <a:ext uri="{FF2B5EF4-FFF2-40B4-BE49-F238E27FC236}">
                <a16:creationId xmlns:a16="http://schemas.microsoft.com/office/drawing/2014/main" id="{772BF3EA-294D-4F12-9130-275318927016}"/>
              </a:ext>
            </a:extLst>
          </p:cNvPr>
          <p:cNvPicPr>
            <a:picLocks noGrp="1" noChangeAspect="1"/>
          </p:cNvPicPr>
          <p:nvPr>
            <p:ph sz="half" idx="1"/>
          </p:nvPr>
        </p:nvPicPr>
        <p:blipFill rotWithShape="1">
          <a:blip r:embed="rId3">
            <a:extLst>
              <a:ext uri="{28A0092B-C50C-407E-A947-70E740481C1C}">
                <a14:useLocalDpi xmlns:a14="http://schemas.microsoft.com/office/drawing/2010/main" val="0"/>
              </a:ext>
            </a:extLst>
          </a:blip>
          <a:srcRect b="30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6006555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1AA27-3C03-430F-95A7-968A9F561249}"/>
              </a:ext>
            </a:extLst>
          </p:cNvPr>
          <p:cNvSpPr>
            <a:spLocks noGrp="1"/>
          </p:cNvSpPr>
          <p:nvPr>
            <p:ph type="title"/>
          </p:nvPr>
        </p:nvSpPr>
        <p:spPr/>
        <p:txBody>
          <a:bodyPr/>
          <a:lstStyle/>
          <a:p>
            <a:r>
              <a:rPr lang="en-GB"/>
              <a:t>What happens before snapshotting?</a:t>
            </a:r>
          </a:p>
        </p:txBody>
      </p:sp>
      <p:sp>
        <p:nvSpPr>
          <p:cNvPr id="3" name="Content Placeholder 2">
            <a:extLst>
              <a:ext uri="{FF2B5EF4-FFF2-40B4-BE49-F238E27FC236}">
                <a16:creationId xmlns:a16="http://schemas.microsoft.com/office/drawing/2014/main" id="{C3ED7658-F1AC-4ABA-9456-B0CB80A3D57C}"/>
              </a:ext>
            </a:extLst>
          </p:cNvPr>
          <p:cNvSpPr>
            <a:spLocks noGrp="1"/>
          </p:cNvSpPr>
          <p:nvPr>
            <p:ph idx="1"/>
          </p:nvPr>
        </p:nvSpPr>
        <p:spPr/>
        <p:txBody>
          <a:bodyPr/>
          <a:lstStyle/>
          <a:p>
            <a:r>
              <a:rPr lang="en-GB"/>
              <a:t>https://github.com/mo-rjr/hello-snapstart-lambda</a:t>
            </a:r>
          </a:p>
        </p:txBody>
      </p:sp>
      <p:pic>
        <p:nvPicPr>
          <p:cNvPr id="8" name="Content Placeholder 7">
            <a:extLst>
              <a:ext uri="{FF2B5EF4-FFF2-40B4-BE49-F238E27FC236}">
                <a16:creationId xmlns:a16="http://schemas.microsoft.com/office/drawing/2014/main" id="{3055C256-06BD-4D90-A7E0-7BD877F311E6}"/>
              </a:ext>
            </a:extLst>
          </p:cNvPr>
          <p:cNvPicPr>
            <a:picLocks noGrp="1" noChangeAspect="1"/>
          </p:cNvPicPr>
          <p:nvPr>
            <p:ph sz="half" idx="4294967295"/>
          </p:nvPr>
        </p:nvPicPr>
        <p:blipFill>
          <a:blip r:embed="rId2"/>
          <a:stretch>
            <a:fillRect/>
          </a:stretch>
        </p:blipFill>
        <p:spPr>
          <a:xfrm>
            <a:off x="581887" y="2406650"/>
            <a:ext cx="7157537" cy="4086225"/>
          </a:xfrm>
        </p:spPr>
      </p:pic>
      <p:pic>
        <p:nvPicPr>
          <p:cNvPr id="10" name="Picture 9">
            <a:extLst>
              <a:ext uri="{FF2B5EF4-FFF2-40B4-BE49-F238E27FC236}">
                <a16:creationId xmlns:a16="http://schemas.microsoft.com/office/drawing/2014/main" id="{564D57FC-A1D7-4C7C-BBEF-9EDD9013B132}"/>
              </a:ext>
            </a:extLst>
          </p:cNvPr>
          <p:cNvPicPr>
            <a:picLocks noChangeAspect="1"/>
          </p:cNvPicPr>
          <p:nvPr/>
        </p:nvPicPr>
        <p:blipFill>
          <a:blip r:embed="rId3"/>
          <a:stretch>
            <a:fillRect/>
          </a:stretch>
        </p:blipFill>
        <p:spPr>
          <a:xfrm>
            <a:off x="4694896" y="3047174"/>
            <a:ext cx="6658904" cy="238158"/>
          </a:xfrm>
          <a:prstGeom prst="rect">
            <a:avLst/>
          </a:prstGeom>
        </p:spPr>
      </p:pic>
      <p:pic>
        <p:nvPicPr>
          <p:cNvPr id="12" name="Picture 11">
            <a:extLst>
              <a:ext uri="{FF2B5EF4-FFF2-40B4-BE49-F238E27FC236}">
                <a16:creationId xmlns:a16="http://schemas.microsoft.com/office/drawing/2014/main" id="{340A1650-4249-4689-A7EA-A6A9BECBD6E1}"/>
              </a:ext>
            </a:extLst>
          </p:cNvPr>
          <p:cNvPicPr>
            <a:picLocks noChangeAspect="1"/>
          </p:cNvPicPr>
          <p:nvPr/>
        </p:nvPicPr>
        <p:blipFill>
          <a:blip r:embed="rId4"/>
          <a:stretch>
            <a:fillRect/>
          </a:stretch>
        </p:blipFill>
        <p:spPr>
          <a:xfrm>
            <a:off x="4655140" y="3310911"/>
            <a:ext cx="6487430" cy="200053"/>
          </a:xfrm>
          <a:prstGeom prst="rect">
            <a:avLst/>
          </a:prstGeom>
        </p:spPr>
      </p:pic>
    </p:spTree>
    <p:extLst>
      <p:ext uri="{BB962C8B-B14F-4D97-AF65-F5344CB8AC3E}">
        <p14:creationId xmlns:p14="http://schemas.microsoft.com/office/powerpoint/2010/main" val="736418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16D60-3F17-42C1-B540-EE64C50EADC9}"/>
              </a:ext>
            </a:extLst>
          </p:cNvPr>
          <p:cNvSpPr>
            <a:spLocks noGrp="1"/>
          </p:cNvSpPr>
          <p:nvPr>
            <p:ph type="title"/>
          </p:nvPr>
        </p:nvSpPr>
        <p:spPr/>
        <p:txBody>
          <a:bodyPr/>
          <a:lstStyle/>
          <a:p>
            <a:r>
              <a:rPr lang="en-GB"/>
              <a:t>Probably should have known this already…</a:t>
            </a:r>
          </a:p>
        </p:txBody>
      </p:sp>
      <p:pic>
        <p:nvPicPr>
          <p:cNvPr id="5" name="Content Placeholder 5" descr="A picture containing text, cat&#10;&#10;Description automatically generated">
            <a:extLst>
              <a:ext uri="{FF2B5EF4-FFF2-40B4-BE49-F238E27FC236}">
                <a16:creationId xmlns:a16="http://schemas.microsoft.com/office/drawing/2014/main" id="{21B048AB-5521-4463-9733-BB5F04792F68}"/>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587331" y="1825625"/>
            <a:ext cx="4351338" cy="4351338"/>
          </a:xfrm>
        </p:spPr>
      </p:pic>
      <p:sp>
        <p:nvSpPr>
          <p:cNvPr id="9" name="Content Placeholder 8">
            <a:extLst>
              <a:ext uri="{FF2B5EF4-FFF2-40B4-BE49-F238E27FC236}">
                <a16:creationId xmlns:a16="http://schemas.microsoft.com/office/drawing/2014/main" id="{F9133105-20E4-436A-A02A-077011D7D12B}"/>
              </a:ext>
            </a:extLst>
          </p:cNvPr>
          <p:cNvSpPr>
            <a:spLocks noGrp="1"/>
          </p:cNvSpPr>
          <p:nvPr>
            <p:ph sz="half" idx="1"/>
          </p:nvPr>
        </p:nvSpPr>
        <p:spPr/>
        <p:txBody>
          <a:bodyPr>
            <a:normAutofit fontScale="92500" lnSpcReduction="10000"/>
          </a:bodyPr>
          <a:lstStyle/>
          <a:p>
            <a:r>
              <a:rPr lang="en-GB"/>
              <a:t>log line without snap start: “Duration: 94.91 ms Billed Duration: 95 ms Init Duration: 315.19 ms”</a:t>
            </a:r>
          </a:p>
          <a:p>
            <a:r>
              <a:rPr lang="en-GB"/>
              <a:t>If less than 10 seconds, lambda init is free as long as it’s zipped code on a managed runtime</a:t>
            </a:r>
          </a:p>
          <a:p>
            <a:r>
              <a:rPr lang="en-GB"/>
              <a:t>Containers don’t get this</a:t>
            </a:r>
          </a:p>
          <a:p>
            <a:r>
              <a:rPr lang="en-GB"/>
              <a:t>Init also gets two unthrottled vCPUs</a:t>
            </a:r>
          </a:p>
          <a:p>
            <a:r>
              <a:rPr lang="en-GB"/>
              <a:t>This is not official so might change</a:t>
            </a:r>
          </a:p>
          <a:p>
            <a:endParaRPr lang="en-GB"/>
          </a:p>
        </p:txBody>
      </p:sp>
    </p:spTree>
    <p:extLst>
      <p:ext uri="{BB962C8B-B14F-4D97-AF65-F5344CB8AC3E}">
        <p14:creationId xmlns:p14="http://schemas.microsoft.com/office/powerpoint/2010/main" val="2316512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6EFE3-EF61-4A4D-B147-B0E60AD0FF5C}"/>
              </a:ext>
            </a:extLst>
          </p:cNvPr>
          <p:cNvSpPr>
            <a:spLocks noGrp="1"/>
          </p:cNvSpPr>
          <p:nvPr>
            <p:ph type="title"/>
          </p:nvPr>
        </p:nvSpPr>
        <p:spPr/>
        <p:txBody>
          <a:bodyPr/>
          <a:lstStyle/>
          <a:p>
            <a:r>
              <a:rPr lang="en-GB"/>
              <a:t>Digression: changing init</a:t>
            </a:r>
          </a:p>
        </p:txBody>
      </p:sp>
      <p:sp>
        <p:nvSpPr>
          <p:cNvPr id="3" name="Content Placeholder 2">
            <a:extLst>
              <a:ext uri="{FF2B5EF4-FFF2-40B4-BE49-F238E27FC236}">
                <a16:creationId xmlns:a16="http://schemas.microsoft.com/office/drawing/2014/main" id="{8E2EC9C1-8765-4BA6-9BA4-5861D9986D80}"/>
              </a:ext>
            </a:extLst>
          </p:cNvPr>
          <p:cNvSpPr>
            <a:spLocks noGrp="1"/>
          </p:cNvSpPr>
          <p:nvPr>
            <p:ph sz="half" idx="1"/>
          </p:nvPr>
        </p:nvSpPr>
        <p:spPr/>
        <p:txBody>
          <a:bodyPr/>
          <a:lstStyle/>
          <a:p>
            <a:r>
              <a:rPr lang="en-GB"/>
              <a:t>at present, limited initialisation in the init phase of the lambda</a:t>
            </a:r>
          </a:p>
          <a:p>
            <a:r>
              <a:rPr lang="en-GB"/>
              <a:t>but lambdas do not reinitialise if they are warm</a:t>
            </a:r>
          </a:p>
          <a:p>
            <a:r>
              <a:rPr lang="en-GB"/>
              <a:t>tried swapping to make them do all the initialisation in the init phase if they are cold</a:t>
            </a:r>
          </a:p>
        </p:txBody>
      </p:sp>
      <p:sp>
        <p:nvSpPr>
          <p:cNvPr id="4" name="Content Placeholder 3">
            <a:extLst>
              <a:ext uri="{FF2B5EF4-FFF2-40B4-BE49-F238E27FC236}">
                <a16:creationId xmlns:a16="http://schemas.microsoft.com/office/drawing/2014/main" id="{413FD059-1557-45B9-A71B-42B5A2F96511}"/>
              </a:ext>
            </a:extLst>
          </p:cNvPr>
          <p:cNvSpPr>
            <a:spLocks noGrp="1"/>
          </p:cNvSpPr>
          <p:nvPr>
            <p:ph sz="half" idx="2"/>
          </p:nvPr>
        </p:nvSpPr>
        <p:spPr/>
        <p:txBody>
          <a:bodyPr/>
          <a:lstStyle/>
          <a:p>
            <a:r>
              <a:rPr lang="en-GB"/>
              <a:t>tried it out on SWFHIM…</a:t>
            </a:r>
          </a:p>
          <a:p>
            <a:r>
              <a:rPr lang="en-GB"/>
              <a:t>but it didn’t seem to make a difference to billed duration</a:t>
            </a:r>
          </a:p>
        </p:txBody>
      </p:sp>
    </p:spTree>
    <p:extLst>
      <p:ext uri="{BB962C8B-B14F-4D97-AF65-F5344CB8AC3E}">
        <p14:creationId xmlns:p14="http://schemas.microsoft.com/office/powerpoint/2010/main" val="1462491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0671A-B056-472A-B7F9-8290182CF111}"/>
              </a:ext>
            </a:extLst>
          </p:cNvPr>
          <p:cNvSpPr>
            <a:spLocks noGrp="1"/>
          </p:cNvSpPr>
          <p:nvPr>
            <p:ph type="title"/>
          </p:nvPr>
        </p:nvSpPr>
        <p:spPr/>
        <p:txBody>
          <a:bodyPr/>
          <a:lstStyle/>
          <a:p>
            <a:r>
              <a:rPr lang="en-GB"/>
              <a:t>Cost vs latency</a:t>
            </a:r>
          </a:p>
        </p:txBody>
      </p:sp>
      <p:graphicFrame>
        <p:nvGraphicFramePr>
          <p:cNvPr id="9" name="Content Placeholder 8">
            <a:extLst>
              <a:ext uri="{FF2B5EF4-FFF2-40B4-BE49-F238E27FC236}">
                <a16:creationId xmlns:a16="http://schemas.microsoft.com/office/drawing/2014/main" id="{57A841DB-4789-427B-9F36-7C793E3A6AB1}"/>
              </a:ext>
            </a:extLst>
          </p:cNvPr>
          <p:cNvGraphicFramePr>
            <a:graphicFrameLocks noGrp="1"/>
          </p:cNvGraphicFramePr>
          <p:nvPr>
            <p:ph idx="1"/>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7648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2A7160-81C2-49C6-B6D1-A6514E175CDA}"/>
              </a:ext>
            </a:extLst>
          </p:cNvPr>
          <p:cNvSpPr>
            <a:spLocks noGrp="1"/>
          </p:cNvSpPr>
          <p:nvPr>
            <p:ph type="title"/>
          </p:nvPr>
        </p:nvSpPr>
        <p:spPr>
          <a:xfrm>
            <a:off x="640080" y="325369"/>
            <a:ext cx="4368602" cy="1956841"/>
          </a:xfrm>
        </p:spPr>
        <p:txBody>
          <a:bodyPr vert="horz" lIns="91440" tIns="45720" rIns="91440" bIns="45720" rtlCol="0" anchor="b">
            <a:normAutofit/>
          </a:bodyPr>
          <a:lstStyle/>
          <a:p>
            <a:r>
              <a:rPr lang="en-US" sz="5400"/>
              <a:t>Teething problems?</a:t>
            </a:r>
          </a:p>
        </p:txBody>
      </p:sp>
      <p:sp>
        <p:nvSpPr>
          <p:cNvPr id="3" name="Content Placeholder 2">
            <a:extLst>
              <a:ext uri="{FF2B5EF4-FFF2-40B4-BE49-F238E27FC236}">
                <a16:creationId xmlns:a16="http://schemas.microsoft.com/office/drawing/2014/main" id="{ED6ACC53-BF52-4D34-9614-6F84A346C897}"/>
              </a:ext>
            </a:extLst>
          </p:cNvPr>
          <p:cNvSpPr>
            <a:spLocks noGrp="1"/>
          </p:cNvSpPr>
          <p:nvPr>
            <p:ph sz="half" idx="1"/>
          </p:nvPr>
        </p:nvSpPr>
        <p:spPr>
          <a:xfrm>
            <a:off x="640080" y="2872899"/>
            <a:ext cx="4243589" cy="3320668"/>
          </a:xfrm>
        </p:spPr>
        <p:txBody>
          <a:bodyPr vert="horz" lIns="91440" tIns="45720" rIns="91440" bIns="45720" rtlCol="0">
            <a:normAutofit/>
          </a:bodyPr>
          <a:lstStyle/>
          <a:p>
            <a:r>
              <a:rPr lang="en-US" sz="2200"/>
              <a:t>First few restorations not in the last graph because they were weirdly slow: </a:t>
            </a:r>
          </a:p>
          <a:p>
            <a:pPr lvl="1"/>
            <a:r>
              <a:rPr lang="en-US" sz="2200"/>
              <a:t>636ms</a:t>
            </a:r>
          </a:p>
          <a:p>
            <a:pPr lvl="1"/>
            <a:r>
              <a:rPr lang="en-US" sz="2200"/>
              <a:t>1660ms</a:t>
            </a:r>
          </a:p>
          <a:p>
            <a:pPr lvl="1"/>
            <a:r>
              <a:rPr lang="en-US" sz="2200"/>
              <a:t>1859ms</a:t>
            </a:r>
          </a:p>
          <a:p>
            <a:pPr marL="0"/>
            <a:endParaRPr lang="en-US" sz="2200"/>
          </a:p>
          <a:p>
            <a:endParaRPr lang="en-US" sz="2200"/>
          </a:p>
        </p:txBody>
      </p:sp>
      <p:pic>
        <p:nvPicPr>
          <p:cNvPr id="10" name="Content Placeholder 9" descr="A picture containing cake, indoor, decorated, several&#10;&#10;Description automatically generated">
            <a:extLst>
              <a:ext uri="{FF2B5EF4-FFF2-40B4-BE49-F238E27FC236}">
                <a16:creationId xmlns:a16="http://schemas.microsoft.com/office/drawing/2014/main" id="{9520FAD4-611E-46CF-A7CB-8CC4D6D444A4}"/>
              </a:ext>
            </a:extLst>
          </p:cNvPr>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b="30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8148824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DEE4B-4EFF-4A9F-BFF6-957315D3FD2E}"/>
              </a:ext>
            </a:extLst>
          </p:cNvPr>
          <p:cNvSpPr>
            <a:spLocks noGrp="1"/>
          </p:cNvSpPr>
          <p:nvPr>
            <p:ph type="title"/>
          </p:nvPr>
        </p:nvSpPr>
        <p:spPr/>
        <p:txBody>
          <a:bodyPr/>
          <a:lstStyle/>
          <a:p>
            <a:r>
              <a:rPr lang="en-GB"/>
              <a:t>Snapstart conclusions</a:t>
            </a:r>
          </a:p>
        </p:txBody>
      </p:sp>
      <p:sp>
        <p:nvSpPr>
          <p:cNvPr id="3" name="Content Placeholder 2">
            <a:extLst>
              <a:ext uri="{FF2B5EF4-FFF2-40B4-BE49-F238E27FC236}">
                <a16:creationId xmlns:a16="http://schemas.microsoft.com/office/drawing/2014/main" id="{489126CC-A3F4-4CEE-8A0D-ECFDAC7F45AB}"/>
              </a:ext>
            </a:extLst>
          </p:cNvPr>
          <p:cNvSpPr>
            <a:spLocks noGrp="1"/>
          </p:cNvSpPr>
          <p:nvPr>
            <p:ph idx="1"/>
          </p:nvPr>
        </p:nvSpPr>
        <p:spPr/>
        <p:txBody>
          <a:bodyPr>
            <a:normAutofit fontScale="77500" lnSpcReduction="20000"/>
          </a:bodyPr>
          <a:lstStyle/>
          <a:p>
            <a:r>
              <a:rPr lang="en-GB"/>
              <a:t>Latency matters for an API where a human is waiting for data, but most of our APIs are codeless</a:t>
            </a:r>
          </a:p>
          <a:p>
            <a:r>
              <a:rPr lang="en-GB"/>
              <a:t>I tried a warnings-manager-ws but stymied by S3…</a:t>
            </a:r>
          </a:p>
          <a:p>
            <a:r>
              <a:rPr lang="en-GB"/>
              <a:t>Only in Ireland so far</a:t>
            </a:r>
          </a:p>
          <a:p>
            <a:r>
              <a:rPr lang="en-GB"/>
              <a:t>Requires lambdas to be published – easy but not what we usually do</a:t>
            </a:r>
          </a:p>
          <a:p>
            <a:r>
              <a:rPr lang="en-GB"/>
              <a:t>Needs careful thought about what happens in the init phase – init once per several weeks rather than once per 6/7 minutes as now…</a:t>
            </a:r>
          </a:p>
          <a:p>
            <a:r>
              <a:rPr lang="en-GB"/>
              <a:t>AWS have made a tool </a:t>
            </a:r>
            <a:r>
              <a:rPr lang="en-GB">
                <a:hlinkClick r:id="rId2"/>
              </a:rPr>
              <a:t>AWS Lambda SnapStart Bug Scanner</a:t>
            </a:r>
            <a:r>
              <a:rPr lang="en-GB"/>
              <a:t> to find troublesome state</a:t>
            </a:r>
          </a:p>
          <a:p>
            <a:r>
              <a:rPr lang="en-GB"/>
              <a:t>“no additional charge”!</a:t>
            </a:r>
          </a:p>
          <a:p>
            <a:r>
              <a:rPr lang="en-GB"/>
              <a:t>aimed at big frameworks – Quarkus and micronaut already have support</a:t>
            </a:r>
          </a:p>
          <a:p>
            <a:r>
              <a:rPr lang="en-GB"/>
              <a:t>I want to incorporate this into my examination of native compilation lambdas.  Is it better than compiling to native because you can still use Hotspot JVM? SWFHIM code is the place to do this…</a:t>
            </a:r>
          </a:p>
        </p:txBody>
      </p:sp>
    </p:spTree>
    <p:extLst>
      <p:ext uri="{BB962C8B-B14F-4D97-AF65-F5344CB8AC3E}">
        <p14:creationId xmlns:p14="http://schemas.microsoft.com/office/powerpoint/2010/main" val="1363764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382</Words>
  <Application>Microsoft Office PowerPoint</Application>
  <PresentationFormat>Widescreen</PresentationFormat>
  <Paragraphs>43</Paragraphs>
  <Slides>8</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Part of my presentation for Exporation Days 2022</vt:lpstr>
      <vt:lpstr>AWS Lambda Snapstart for Java Corretto 11</vt:lpstr>
      <vt:lpstr>What happens before snapshotting?</vt:lpstr>
      <vt:lpstr>Probably should have known this already…</vt:lpstr>
      <vt:lpstr>Digression: changing init</vt:lpstr>
      <vt:lpstr>Cost vs latency</vt:lpstr>
      <vt:lpstr>Teething problems?</vt:lpstr>
      <vt:lpstr>Snapstart 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Part of my presentation for Exporation Days 2022</dc:title>
  <dc:creator>Rushforth, Rebecca</dc:creator>
  <cp:lastModifiedBy>Rushforth, Rebecca</cp:lastModifiedBy>
  <cp:revision>2</cp:revision>
  <dcterms:created xsi:type="dcterms:W3CDTF">2022-12-07T14:20:33Z</dcterms:created>
  <dcterms:modified xsi:type="dcterms:W3CDTF">2022-12-07T16:41:42Z</dcterms:modified>
</cp:coreProperties>
</file>

<file path=docProps/thumbnail.jpeg>
</file>